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5" r:id="rId7"/>
  </p:sldIdLst>
  <p:sldSz cx="18288000" cy="10287000"/>
  <p:notesSz cx="6858000" cy="9144000"/>
  <p:embeddedFontLst>
    <p:embeddedFont>
      <p:font typeface="HK Grotesk" panose="020B0604020202020204" charset="0"/>
      <p:regular r:id="rId8"/>
    </p:embeddedFont>
    <p:embeddedFont>
      <p:font typeface="HK Grotesk Bold" panose="020B0604020202020204" charset="0"/>
      <p:regular r:id="rId9"/>
    </p:embeddedFont>
    <p:embeddedFont>
      <p:font typeface="IBM Plex Sans Medium" panose="020B0603050203000203" pitchFamily="34" charset="0"/>
      <p:regular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393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97963" y="8001968"/>
            <a:ext cx="2321051" cy="1442186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70258" y="7123103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6348" y="1360054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57756" y="-797825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058124" y="7192984"/>
            <a:ext cx="6990566" cy="651212"/>
            <a:chOff x="0" y="0"/>
            <a:chExt cx="1841137" cy="171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1137" cy="171513"/>
            </a:xfrm>
            <a:custGeom>
              <a:avLst/>
              <a:gdLst/>
              <a:ahLst/>
              <a:cxnLst/>
              <a:rect l="l" t="t" r="r" b="b"/>
              <a:pathLst>
                <a:path w="1841137" h="171513">
                  <a:moveTo>
                    <a:pt x="6645" y="0"/>
                  </a:moveTo>
                  <a:lnTo>
                    <a:pt x="1834492" y="0"/>
                  </a:lnTo>
                  <a:cubicBezTo>
                    <a:pt x="1838162" y="0"/>
                    <a:pt x="1841137" y="2975"/>
                    <a:pt x="1841137" y="6645"/>
                  </a:cubicBezTo>
                  <a:lnTo>
                    <a:pt x="1841137" y="164868"/>
                  </a:lnTo>
                  <a:cubicBezTo>
                    <a:pt x="1841137" y="168538"/>
                    <a:pt x="1838162" y="171513"/>
                    <a:pt x="1834492" y="171513"/>
                  </a:cubicBezTo>
                  <a:lnTo>
                    <a:pt x="6645" y="171513"/>
                  </a:lnTo>
                  <a:cubicBezTo>
                    <a:pt x="2975" y="171513"/>
                    <a:pt x="0" y="168538"/>
                    <a:pt x="0" y="164868"/>
                  </a:cubicBezTo>
                  <a:lnTo>
                    <a:pt x="0" y="6645"/>
                  </a:lnTo>
                  <a:cubicBezTo>
                    <a:pt x="0" y="2975"/>
                    <a:pt x="2975" y="0"/>
                    <a:pt x="6645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41137" cy="228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r>
                <a:rPr lang="en-US" sz="2508" b="1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BY ANESU GUVEYA &amp; JELSON MANZOU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92908" y="3643186"/>
            <a:ext cx="15256892" cy="5695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7139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CREDIT CARD FRAUD DETECTION SYSTEM</a:t>
            </a:r>
          </a:p>
          <a:p>
            <a:pPr algn="ctr">
              <a:lnSpc>
                <a:spcPts val="8909"/>
              </a:lnSpc>
            </a:pPr>
            <a:r>
              <a:rPr lang="en-US" sz="7139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Using python</a:t>
            </a:r>
          </a:p>
          <a:p>
            <a:pPr algn="ctr">
              <a:lnSpc>
                <a:spcPts val="8909"/>
              </a:lnSpc>
            </a:pPr>
            <a:endParaRPr lang="en-US" sz="7139" b="1" dirty="0">
              <a:solidFill>
                <a:srgbClr val="C1FF72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ctr">
              <a:lnSpc>
                <a:spcPts val="8909"/>
              </a:lnSpc>
            </a:pPr>
            <a:r>
              <a:rPr lang="en-US" sz="3600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Creating a safer fintech environment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D6F099-8B15-31EF-5468-92396C8EC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375" y="5007324"/>
            <a:ext cx="4414225" cy="4752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W" dirty="0"/>
          </a:p>
        </p:txBody>
      </p:sp>
      <p:sp>
        <p:nvSpPr>
          <p:cNvPr id="5" name="TextBox 5"/>
          <p:cNvSpPr txBox="1"/>
          <p:nvPr/>
        </p:nvSpPr>
        <p:spPr>
          <a:xfrm>
            <a:off x="1993710" y="4308960"/>
            <a:ext cx="664035" cy="6993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/>
          </a:p>
        </p:txBody>
      </p:sp>
      <p:sp>
        <p:nvSpPr>
          <p:cNvPr id="21" name="Freeform 21"/>
          <p:cNvSpPr/>
          <p:nvPr/>
        </p:nvSpPr>
        <p:spPr>
          <a:xfrm>
            <a:off x="-209543" y="-110283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993710" y="1212023"/>
            <a:ext cx="8986036" cy="100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5771" b="1" dirty="0">
                <a:solidFill>
                  <a:srgbClr val="F3F3F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WHAT IT DOES: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041975" y="8717718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012207" y="9024549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055863" y="2856284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6"/>
                </a:lnTo>
                <a:lnTo>
                  <a:pt x="0" y="228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43000" y="3315775"/>
            <a:ext cx="16220026" cy="4931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66"/>
              </a:lnSpc>
            </a:pPr>
            <a:r>
              <a:rPr lang="en-US" sz="146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A 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 system is a significant concern for financial institutions, leading to substantial financial losses and reputational damage. </a:t>
            </a:r>
          </a:p>
          <a:p>
            <a:pPr algn="l">
              <a:lnSpc>
                <a:spcPts val="2366"/>
              </a:lnSpc>
            </a:pP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366"/>
              </a:lnSpc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CBZ Bank aims to implement a functional Credit Card Fraud Detection System to identify and prevent fraudulent transactions in real-time. This system will leverage machine learning (ML) algorithms to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transaction patterns and flag suspicious activities.  </a:t>
            </a:r>
          </a:p>
          <a:p>
            <a:pPr algn="l">
              <a:lnSpc>
                <a:spcPts val="2366"/>
              </a:lnSpc>
            </a:pP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366"/>
              </a:lnSpc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algn="l">
              <a:lnSpc>
                <a:spcPts val="2366"/>
              </a:lnSpc>
            </a:pP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algn="l">
              <a:lnSpc>
                <a:spcPts val="2366"/>
              </a:lnSpc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Develop a machine learning model to detect fraudulent transactions. </a:t>
            </a:r>
          </a:p>
          <a:p>
            <a:pPr algn="l">
              <a:lnSpc>
                <a:spcPts val="2366"/>
              </a:lnSpc>
            </a:pP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366"/>
              </a:lnSpc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Implement a real-time monitoring system to flag suspicious transactions. </a:t>
            </a:r>
          </a:p>
          <a:p>
            <a:pPr algn="l">
              <a:lnSpc>
                <a:spcPts val="2366"/>
              </a:lnSpc>
            </a:pP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366"/>
              </a:lnSpc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Reduce false positives and improve detection accuracy. </a:t>
            </a:r>
          </a:p>
          <a:p>
            <a:pPr algn="l">
              <a:lnSpc>
                <a:spcPts val="2366"/>
              </a:lnSpc>
            </a:pP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366"/>
              </a:lnSpc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Provide actionable insights to the bank's fraud investigation team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440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W" dirty="0"/>
          </a:p>
        </p:txBody>
      </p:sp>
      <p:sp>
        <p:nvSpPr>
          <p:cNvPr id="3" name="TextBox 3"/>
          <p:cNvSpPr txBox="1"/>
          <p:nvPr/>
        </p:nvSpPr>
        <p:spPr>
          <a:xfrm>
            <a:off x="4626350" y="1347492"/>
            <a:ext cx="11454398" cy="84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400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Features &amp; Applications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178385" y="11439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59697" y="7404052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5257" y="7752002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42472" y="4369090"/>
            <a:ext cx="3143730" cy="4195487"/>
            <a:chOff x="0" y="0"/>
            <a:chExt cx="827978" cy="11049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7978" cy="1104984"/>
            </a:xfrm>
            <a:custGeom>
              <a:avLst/>
              <a:gdLst/>
              <a:ahLst/>
              <a:cxnLst/>
              <a:rect l="l" t="t" r="r" b="b"/>
              <a:pathLst>
                <a:path w="827978" h="1104984">
                  <a:moveTo>
                    <a:pt x="34477" y="0"/>
                  </a:moveTo>
                  <a:lnTo>
                    <a:pt x="793501" y="0"/>
                  </a:lnTo>
                  <a:cubicBezTo>
                    <a:pt x="812543" y="0"/>
                    <a:pt x="827978" y="15436"/>
                    <a:pt x="827978" y="34477"/>
                  </a:cubicBezTo>
                  <a:lnTo>
                    <a:pt x="827978" y="1070507"/>
                  </a:lnTo>
                  <a:cubicBezTo>
                    <a:pt x="827978" y="1089548"/>
                    <a:pt x="812543" y="1104984"/>
                    <a:pt x="793501" y="1104984"/>
                  </a:cubicBezTo>
                  <a:lnTo>
                    <a:pt x="34477" y="1104984"/>
                  </a:lnTo>
                  <a:cubicBezTo>
                    <a:pt x="25333" y="1104984"/>
                    <a:pt x="16564" y="1101352"/>
                    <a:pt x="10098" y="1094886"/>
                  </a:cubicBezTo>
                  <a:cubicBezTo>
                    <a:pt x="3632" y="1088420"/>
                    <a:pt x="0" y="1079651"/>
                    <a:pt x="0" y="1070507"/>
                  </a:cubicBezTo>
                  <a:lnTo>
                    <a:pt x="0" y="34477"/>
                  </a:lnTo>
                  <a:cubicBezTo>
                    <a:pt x="0" y="25333"/>
                    <a:pt x="3632" y="16564"/>
                    <a:pt x="10098" y="10098"/>
                  </a:cubicBezTo>
                  <a:cubicBezTo>
                    <a:pt x="16564" y="3632"/>
                    <a:pt x="25333" y="0"/>
                    <a:pt x="3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FDFB">
                    <a:alpha val="100000"/>
                  </a:srgbClr>
                </a:gs>
                <a:gs pos="100000">
                  <a:srgbClr val="1F447F">
                    <a:alpha val="100000"/>
                  </a:srgbClr>
                </a:gs>
              </a:gsLst>
              <a:lin ang="27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W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27978" cy="1162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50169" y="4311373"/>
            <a:ext cx="3143730" cy="4195487"/>
            <a:chOff x="0" y="0"/>
            <a:chExt cx="827978" cy="1104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7978" cy="1104984"/>
            </a:xfrm>
            <a:custGeom>
              <a:avLst/>
              <a:gdLst/>
              <a:ahLst/>
              <a:cxnLst/>
              <a:rect l="l" t="t" r="r" b="b"/>
              <a:pathLst>
                <a:path w="827978" h="1104984">
                  <a:moveTo>
                    <a:pt x="34477" y="0"/>
                  </a:moveTo>
                  <a:lnTo>
                    <a:pt x="793501" y="0"/>
                  </a:lnTo>
                  <a:cubicBezTo>
                    <a:pt x="812543" y="0"/>
                    <a:pt x="827978" y="15436"/>
                    <a:pt x="827978" y="34477"/>
                  </a:cubicBezTo>
                  <a:lnTo>
                    <a:pt x="827978" y="1070507"/>
                  </a:lnTo>
                  <a:cubicBezTo>
                    <a:pt x="827978" y="1089548"/>
                    <a:pt x="812543" y="1104984"/>
                    <a:pt x="793501" y="1104984"/>
                  </a:cubicBezTo>
                  <a:lnTo>
                    <a:pt x="34477" y="1104984"/>
                  </a:lnTo>
                  <a:cubicBezTo>
                    <a:pt x="25333" y="1104984"/>
                    <a:pt x="16564" y="1101352"/>
                    <a:pt x="10098" y="1094886"/>
                  </a:cubicBezTo>
                  <a:cubicBezTo>
                    <a:pt x="3632" y="1088420"/>
                    <a:pt x="0" y="1079651"/>
                    <a:pt x="0" y="1070507"/>
                  </a:cubicBezTo>
                  <a:lnTo>
                    <a:pt x="0" y="34477"/>
                  </a:lnTo>
                  <a:cubicBezTo>
                    <a:pt x="0" y="25333"/>
                    <a:pt x="3632" y="16564"/>
                    <a:pt x="10098" y="10098"/>
                  </a:cubicBezTo>
                  <a:cubicBezTo>
                    <a:pt x="16564" y="3632"/>
                    <a:pt x="25333" y="0"/>
                    <a:pt x="3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FDFB">
                    <a:alpha val="100000"/>
                  </a:srgbClr>
                </a:gs>
                <a:gs pos="100000">
                  <a:srgbClr val="1F447F">
                    <a:alpha val="100000"/>
                  </a:srgbClr>
                </a:gs>
              </a:gsLst>
              <a:lin ang="27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27978" cy="1162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93455" y="4311373"/>
            <a:ext cx="3143730" cy="4195487"/>
            <a:chOff x="0" y="0"/>
            <a:chExt cx="827978" cy="1104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978" cy="1104984"/>
            </a:xfrm>
            <a:custGeom>
              <a:avLst/>
              <a:gdLst/>
              <a:ahLst/>
              <a:cxnLst/>
              <a:rect l="l" t="t" r="r" b="b"/>
              <a:pathLst>
                <a:path w="827978" h="1104984">
                  <a:moveTo>
                    <a:pt x="34477" y="0"/>
                  </a:moveTo>
                  <a:lnTo>
                    <a:pt x="793501" y="0"/>
                  </a:lnTo>
                  <a:cubicBezTo>
                    <a:pt x="812543" y="0"/>
                    <a:pt x="827978" y="15436"/>
                    <a:pt x="827978" y="34477"/>
                  </a:cubicBezTo>
                  <a:lnTo>
                    <a:pt x="827978" y="1070507"/>
                  </a:lnTo>
                  <a:cubicBezTo>
                    <a:pt x="827978" y="1089548"/>
                    <a:pt x="812543" y="1104984"/>
                    <a:pt x="793501" y="1104984"/>
                  </a:cubicBezTo>
                  <a:lnTo>
                    <a:pt x="34477" y="1104984"/>
                  </a:lnTo>
                  <a:cubicBezTo>
                    <a:pt x="25333" y="1104984"/>
                    <a:pt x="16564" y="1101352"/>
                    <a:pt x="10098" y="1094886"/>
                  </a:cubicBezTo>
                  <a:cubicBezTo>
                    <a:pt x="3632" y="1088420"/>
                    <a:pt x="0" y="1079651"/>
                    <a:pt x="0" y="1070507"/>
                  </a:cubicBezTo>
                  <a:lnTo>
                    <a:pt x="0" y="34477"/>
                  </a:lnTo>
                  <a:cubicBezTo>
                    <a:pt x="0" y="25333"/>
                    <a:pt x="3632" y="16564"/>
                    <a:pt x="10098" y="10098"/>
                  </a:cubicBezTo>
                  <a:cubicBezTo>
                    <a:pt x="16564" y="3632"/>
                    <a:pt x="25333" y="0"/>
                    <a:pt x="3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FDFB">
                    <a:alpha val="100000"/>
                  </a:srgbClr>
                </a:gs>
                <a:gs pos="100000">
                  <a:srgbClr val="1F447F">
                    <a:alpha val="100000"/>
                  </a:srgbClr>
                </a:gs>
              </a:gsLst>
              <a:lin ang="27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27978" cy="1162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50815" y="5258761"/>
            <a:ext cx="2521867" cy="2926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DEVELOPMENT</a:t>
            </a:r>
          </a:p>
          <a:p>
            <a:pPr algn="ctr">
              <a:lnSpc>
                <a:spcPts val="2255"/>
              </a:lnSpc>
            </a:pPr>
            <a:endParaRPr lang="en-US" sz="14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255"/>
              </a:lnSpc>
            </a:pPr>
            <a:endParaRPr lang="en-US" sz="14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255"/>
              </a:lnSpc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-Use ML Algorithms like Logistic Regression</a:t>
            </a:r>
          </a:p>
          <a:p>
            <a:pPr algn="ctr">
              <a:lnSpc>
                <a:spcPts val="2255"/>
              </a:lnSpc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TRAIN MODEL WUSING HISTORICAL DATA(CREATE MODEL.PY)</a:t>
            </a:r>
          </a:p>
          <a:p>
            <a:pPr algn="ctr">
              <a:lnSpc>
                <a:spcPts val="2255"/>
              </a:lnSpc>
            </a:pPr>
            <a:endParaRPr lang="en-US" sz="1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15058" y="6086661"/>
            <a:ext cx="2566015" cy="2047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GB" sz="1600" dirty="0">
                <a:solidFill>
                  <a:schemeClr val="bg1"/>
                </a:solidFill>
              </a:rPr>
              <a:t> o Kaggle is used to provide access to datasets and a collaborative environment  Python – code editor </a:t>
            </a:r>
          </a:p>
          <a:p>
            <a:pPr algn="ctr">
              <a:lnSpc>
                <a:spcPts val="2255"/>
              </a:lnSpc>
            </a:pPr>
            <a:r>
              <a:rPr lang="en-GB" sz="1600" dirty="0">
                <a:solidFill>
                  <a:schemeClr val="bg1"/>
                </a:solidFill>
              </a:rPr>
              <a:t>o Use APIs to monitor transactions in real-time and flag suspicious activities.</a:t>
            </a:r>
            <a:r>
              <a:rPr lang="en-US" sz="16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65874" y="6086661"/>
            <a:ext cx="2257882" cy="146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GB" dirty="0">
                <a:solidFill>
                  <a:schemeClr val="bg1"/>
                </a:solidFill>
              </a:rPr>
              <a:t>Develop a dashboard for fraud analysts to view flagged transactions and take action</a:t>
            </a:r>
            <a:endParaRPr lang="en-US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15059" y="5211136"/>
            <a:ext cx="2257882" cy="83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REAL TIME MONITORING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24078" y="5211136"/>
            <a:ext cx="2741475" cy="40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USER-INTERFACE: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775693" y="-4647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FC7B54-FC90-6E37-7F81-35FB0425E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06" y="609102"/>
            <a:ext cx="5745764" cy="3368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215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86879" y="8718754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2" y="0"/>
                </a:lnTo>
                <a:lnTo>
                  <a:pt x="2321052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85258" y="161939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7" y="0"/>
                </a:lnTo>
                <a:lnTo>
                  <a:pt x="2287217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5444" y="-566950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69713" y="6309083"/>
            <a:ext cx="755386" cy="75538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35713" y="6309083"/>
            <a:ext cx="755386" cy="75538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95401" y="1218530"/>
            <a:ext cx="13291478" cy="100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5771" b="1" dirty="0">
                <a:solidFill>
                  <a:srgbClr val="F3F3F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Code Presentation &amp; Output: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31542" y="7115714"/>
            <a:ext cx="4378252" cy="897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5"/>
              </a:lnSpc>
            </a:pPr>
            <a:r>
              <a:rPr lang="en-GB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ABOVE SHOWS THE  CODE INPUT AND THE INPUT FOR THE GUI.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642833" y="6422934"/>
            <a:ext cx="609146" cy="53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09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08834" y="6422934"/>
            <a:ext cx="609146" cy="53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09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74834" y="6422934"/>
            <a:ext cx="609146" cy="53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093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0</a:t>
            </a:r>
          </a:p>
        </p:txBody>
      </p:sp>
      <p:sp>
        <p:nvSpPr>
          <p:cNvPr id="36" name="Freeform 36"/>
          <p:cNvSpPr/>
          <p:nvPr/>
        </p:nvSpPr>
        <p:spPr>
          <a:xfrm>
            <a:off x="5771220" y="8103533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7" y="0"/>
                </a:lnTo>
                <a:lnTo>
                  <a:pt x="1442187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E3B958-FDC6-9228-199F-1049789CB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06" y="2754423"/>
            <a:ext cx="8494394" cy="47781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7209B5-112C-2CBC-A97C-26A998C59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0988" y="2965132"/>
            <a:ext cx="6604455" cy="3215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ZW" dirty="0"/>
          </a:p>
        </p:txBody>
      </p:sp>
      <p:sp>
        <p:nvSpPr>
          <p:cNvPr id="3" name="Freeform 3"/>
          <p:cNvSpPr/>
          <p:nvPr/>
        </p:nvSpPr>
        <p:spPr>
          <a:xfrm>
            <a:off x="1028700" y="821566"/>
            <a:ext cx="9850192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ZW" sz="4000" dirty="0">
                <a:solidFill>
                  <a:schemeClr val="bg1"/>
                </a:solidFill>
              </a:rPr>
              <a:t>CODE PRESENTATION FOR ML TRAINING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4586879" y="8718754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2" y="0"/>
                </a:lnTo>
                <a:lnTo>
                  <a:pt x="2321052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85258" y="161939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7" y="0"/>
                </a:lnTo>
                <a:lnTo>
                  <a:pt x="2287217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5444" y="-566950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496865" y="7111263"/>
            <a:ext cx="679953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MODEL.PY  WILL TRAIN THE  FRAUD_DASHBOARD.PY SO IT CAN FUNCTION PROPERLY.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42833" y="6422934"/>
            <a:ext cx="609146" cy="53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093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</a:t>
            </a:r>
          </a:p>
        </p:txBody>
      </p:sp>
      <p:sp>
        <p:nvSpPr>
          <p:cNvPr id="36" name="Freeform 36"/>
          <p:cNvSpPr/>
          <p:nvPr/>
        </p:nvSpPr>
        <p:spPr>
          <a:xfrm>
            <a:off x="5771220" y="8103533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7" y="0"/>
                </a:lnTo>
                <a:lnTo>
                  <a:pt x="1442187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92FDCBF-A8A0-A2A1-CFBF-7351BB58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240" y="2161053"/>
            <a:ext cx="7201524" cy="41608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ED9B4F-0B65-880C-6B6C-B54136AB8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2324100"/>
            <a:ext cx="6205767" cy="647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393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97963" y="7123103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22407" y="8001968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5923" y="569950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7" y="0"/>
                </a:lnTo>
                <a:lnTo>
                  <a:pt x="2287217" y="2287216"/>
                </a:lnTo>
                <a:lnTo>
                  <a:pt x="0" y="228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57756" y="-797825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351920" y="1521097"/>
            <a:ext cx="13584160" cy="7244807"/>
            <a:chOff x="0" y="0"/>
            <a:chExt cx="3577721" cy="19080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77721" cy="1908097"/>
            </a:xfrm>
            <a:custGeom>
              <a:avLst/>
              <a:gdLst/>
              <a:ahLst/>
              <a:cxnLst/>
              <a:rect l="l" t="t" r="r" b="b"/>
              <a:pathLst>
                <a:path w="3577721" h="1908097">
                  <a:moveTo>
                    <a:pt x="3420" y="0"/>
                  </a:moveTo>
                  <a:lnTo>
                    <a:pt x="3574302" y="0"/>
                  </a:lnTo>
                  <a:cubicBezTo>
                    <a:pt x="3575209" y="0"/>
                    <a:pt x="3576078" y="360"/>
                    <a:pt x="3576720" y="1002"/>
                  </a:cubicBezTo>
                  <a:cubicBezTo>
                    <a:pt x="3577361" y="1643"/>
                    <a:pt x="3577721" y="2513"/>
                    <a:pt x="3577721" y="3420"/>
                  </a:cubicBezTo>
                  <a:lnTo>
                    <a:pt x="3577721" y="1904678"/>
                  </a:lnTo>
                  <a:cubicBezTo>
                    <a:pt x="3577721" y="1905585"/>
                    <a:pt x="3577361" y="1906454"/>
                    <a:pt x="3576720" y="1907096"/>
                  </a:cubicBezTo>
                  <a:cubicBezTo>
                    <a:pt x="3576078" y="1907737"/>
                    <a:pt x="3575209" y="1908097"/>
                    <a:pt x="3574302" y="1908097"/>
                  </a:cubicBezTo>
                  <a:lnTo>
                    <a:pt x="3420" y="1908097"/>
                  </a:lnTo>
                  <a:cubicBezTo>
                    <a:pt x="2513" y="1908097"/>
                    <a:pt x="1643" y="1907737"/>
                    <a:pt x="1002" y="1907096"/>
                  </a:cubicBezTo>
                  <a:cubicBezTo>
                    <a:pt x="360" y="1906454"/>
                    <a:pt x="0" y="1905585"/>
                    <a:pt x="0" y="1904678"/>
                  </a:cubicBezTo>
                  <a:lnTo>
                    <a:pt x="0" y="3420"/>
                  </a:lnTo>
                  <a:cubicBezTo>
                    <a:pt x="0" y="2513"/>
                    <a:pt x="360" y="1643"/>
                    <a:pt x="1002" y="1002"/>
                  </a:cubicBezTo>
                  <a:cubicBezTo>
                    <a:pt x="1643" y="360"/>
                    <a:pt x="2513" y="0"/>
                    <a:pt x="3420" y="0"/>
                  </a:cubicBezTo>
                  <a:close/>
                </a:path>
              </a:pathLst>
            </a:custGeom>
            <a:solidFill>
              <a:srgbClr val="0CC0DF">
                <a:alpha val="6078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577721" cy="1965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90037" y="3895391"/>
            <a:ext cx="10507926" cy="212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5"/>
              </a:lnSpc>
            </a:pPr>
            <a:r>
              <a:rPr lang="en-US" sz="13537" b="1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249</Words>
  <Application>Microsoft Office PowerPoint</Application>
  <PresentationFormat>Custom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HK Grotesk Bold</vt:lpstr>
      <vt:lpstr>HK Grotesk</vt:lpstr>
      <vt:lpstr>Poppins</vt:lpstr>
      <vt:lpstr>IBM Plex Sans Medium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Cyan Modern Animated Tech Presentation</dc:title>
  <dc:creator>Nesu G</dc:creator>
  <cp:lastModifiedBy>Nesu G</cp:lastModifiedBy>
  <cp:revision>3</cp:revision>
  <dcterms:created xsi:type="dcterms:W3CDTF">2006-08-16T00:00:00Z</dcterms:created>
  <dcterms:modified xsi:type="dcterms:W3CDTF">2025-05-21T13:39:06Z</dcterms:modified>
  <dc:identifier>DAGkCKWSjbU</dc:identifier>
</cp:coreProperties>
</file>